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Albert Sans"/>
      <p:regular r:id="rId44"/>
      <p:bold r:id="rId45"/>
      <p:italic r:id="rId46"/>
      <p:boldItalic r:id="rId47"/>
    </p:embeddedFont>
    <p:embeddedFont>
      <p:font typeface="Inter Tight"/>
      <p:regular r:id="rId48"/>
      <p:bold r:id="rId49"/>
      <p:italic r:id="rId50"/>
      <p:boldItalic r:id="rId51"/>
    </p:embeddedFont>
    <p:embeddedFont>
      <p:font typeface="Play"/>
      <p:regular r:id="rId52"/>
      <p:bold r:id="rId53"/>
    </p:embeddedFont>
    <p:embeddedFont>
      <p:font typeface="Poppins" panose="00000500000000000000" pitchFamily="2" charset="0"/>
      <p:regular r:id="rId54"/>
      <p:bold r:id="rId55"/>
      <p:boldItalic r:id="rId56"/>
    </p:embeddedFont>
    <p:embeddedFont>
      <p:font typeface="Poppins Light" panose="00000400000000000000" pitchFamily="2" charset="0"/>
      <p:regular r:id="rId57"/>
      <p:bold r:id="rId58"/>
      <p:italic r:id="rId59"/>
      <p:boldItalic r:id="rId60"/>
    </p:embeddedFont>
    <p:embeddedFont>
      <p:font typeface="Poppins SemiBold" panose="000007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jd0C8H7iGq9VQTZehEFqdV1nFG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2" name="Google Shape;104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로그인 화면 </a:t>
            </a:r>
            <a:endParaRPr/>
          </a:p>
        </p:txBody>
      </p:sp>
      <p:sp>
        <p:nvSpPr>
          <p:cNvPr id="264" name="Google Shape;26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Chat 은 음식 추천 채팅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두번째는 운동 추천 화면</a:t>
            </a:r>
            <a:endParaRPr/>
          </a:p>
        </p:txBody>
      </p:sp>
      <p:sp>
        <p:nvSpPr>
          <p:cNvPr id="284" name="Google Shape;28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9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10700147" y="2934891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9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44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6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57575"/>
              </a:buClr>
              <a:buSzPts val="3600"/>
              <a:buNone/>
              <a:defRPr sz="36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3000"/>
              <a:buNone/>
              <a:defRPr sz="3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700"/>
              <a:buNone/>
              <a:defRPr sz="27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body" idx="1"/>
          </p:nvPr>
        </p:nvSpPr>
        <p:spPr>
          <a:xfrm>
            <a:off x="1257300" y="2738437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body" idx="2"/>
          </p:nvPr>
        </p:nvSpPr>
        <p:spPr>
          <a:xfrm>
            <a:off x="9258300" y="2738437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9" name="Google Shape;49;p48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8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9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>
            <a:spLocks noGrp="1"/>
          </p:cNvSpPr>
          <p:nvPr>
            <p:ph type="body" idx="1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4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19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 amt="4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9" name="Google Shape;99;p1"/>
          <p:cNvSpPr txBox="1"/>
          <p:nvPr/>
        </p:nvSpPr>
        <p:spPr>
          <a:xfrm>
            <a:off x="7721600" y="2654300"/>
            <a:ext cx="8877300" cy="2273300"/>
          </a:xfrm>
          <a:prstGeom prst="rect">
            <a:avLst/>
          </a:prstGeom>
          <a:noFill/>
          <a:ln>
            <a:noFill/>
          </a:ln>
          <a:effectLst>
            <a:outerShdw blurRad="421440" dist="300728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FLEX</a:t>
            </a:r>
            <a:endParaRPr sz="5000" b="0" i="1" u="none" strike="noStrike" cap="none">
              <a:solidFill>
                <a:srgbClr val="14141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935200" y="3352800"/>
            <a:ext cx="419100" cy="419100"/>
          </a:xfrm>
          <a:prstGeom prst="rect">
            <a:avLst/>
          </a:prstGeom>
          <a:noFill/>
          <a:ln>
            <a:noFill/>
          </a:ln>
          <a:effectLst>
            <a:outerShdw blurRad="10937" dist="132199" dir="2700000">
              <a:srgbClr val="141414">
                <a:alpha val="21960"/>
              </a:srgbClr>
            </a:outerShdw>
          </a:effectLst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2705100"/>
            <a:ext cx="2933700" cy="2933700"/>
          </a:xfrm>
          <a:prstGeom prst="rect">
            <a:avLst/>
          </a:prstGeom>
          <a:noFill/>
          <a:ln>
            <a:noFill/>
          </a:ln>
          <a:effectLst>
            <a:outerShdw blurRad="537773" dist="927015" dir="2700000">
              <a:srgbClr val="141414">
                <a:alpha val="21960"/>
              </a:srgbClr>
            </a:outerShdw>
          </a:effectLst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3600" y="5867400"/>
            <a:ext cx="1231900" cy="1231900"/>
          </a:xfrm>
          <a:prstGeom prst="rect">
            <a:avLst/>
          </a:prstGeom>
          <a:noFill/>
          <a:ln>
            <a:noFill/>
          </a:ln>
          <a:effectLst>
            <a:outerShdw blurRad="94219" dist="388021" dir="2700000">
              <a:srgbClr val="141414">
                <a:alpha val="21960"/>
              </a:srgbClr>
            </a:outerShdw>
          </a:effectLst>
        </p:spPr>
      </p:pic>
      <p:sp>
        <p:nvSpPr>
          <p:cNvPr id="103" name="Google Shape;103;p1"/>
          <p:cNvSpPr txBox="1"/>
          <p:nvPr/>
        </p:nvSpPr>
        <p:spPr>
          <a:xfrm>
            <a:off x="7721600" y="5829300"/>
            <a:ext cx="8636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Your own Food &amp; Workout assistant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7721600" y="7429500"/>
            <a:ext cx="7708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9E9E9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4897100" y="8280400"/>
            <a:ext cx="391160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by Team L </a:t>
            </a:r>
            <a:endParaRPr/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Losers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74" name="Google Shape;374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75" name="Google Shape;375;p10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DB design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377" name="Google Shape;377;p1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09875" y="3378200"/>
            <a:ext cx="7808101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825650" y="6346636"/>
            <a:ext cx="3798987" cy="275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50398" y="5980019"/>
            <a:ext cx="3568157" cy="235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566327" y="1498600"/>
            <a:ext cx="3520361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88" name="Google Shape;38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89" name="Google Shape;389;p1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1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98" name="Google Shape;398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99" name="Google Shape;399;p11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Sign Up/Login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01" name="Google Shape;401;p11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67000" y="3170144"/>
            <a:ext cx="9267114" cy="25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67000" y="6000463"/>
            <a:ext cx="3467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705975" y="6040244"/>
            <a:ext cx="325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695575" y="6969910"/>
            <a:ext cx="2998358" cy="174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20958" y="6999094"/>
            <a:ext cx="3478100" cy="174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829800" y="6899451"/>
            <a:ext cx="2994025" cy="67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3290599" y="6899451"/>
            <a:ext cx="3589918" cy="204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15" name="Google Shape;4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16" name="Google Shape;416;p1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2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2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2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25" name="Google Shape;425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26" name="Google Shape;426;p12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Food Related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28" name="Google Shape;428;p12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82956" y="3085809"/>
            <a:ext cx="9892060" cy="46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63025" y="3022600"/>
            <a:ext cx="35687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863025" y="4191000"/>
            <a:ext cx="4234913" cy="2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38" name="Google Shape;4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39" name="Google Shape;439;p1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48" name="Google Shape;448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49" name="Google Shape;449;p13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Food Related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51" name="Google Shape;451;p1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47950" y="3298825"/>
            <a:ext cx="8604250" cy="292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70465" y="6413815"/>
            <a:ext cx="56515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38425" y="7084262"/>
            <a:ext cx="4829175" cy="209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512550" y="3345557"/>
            <a:ext cx="5549900" cy="6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531600" y="4217291"/>
            <a:ext cx="5549900" cy="29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63" name="Google Shape;4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64" name="Google Shape;464;p1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4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4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73" name="Google Shape;47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74" name="Google Shape;474;p14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Food Related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76" name="Google Shape;476;p1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47950" y="3298825"/>
            <a:ext cx="8604250" cy="292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70465" y="6413815"/>
            <a:ext cx="56515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38425" y="7084262"/>
            <a:ext cx="4829175" cy="209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512550" y="3345557"/>
            <a:ext cx="5549900" cy="6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531600" y="4217291"/>
            <a:ext cx="5549900" cy="29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98" name="Google Shape;498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99" name="Google Shape;499;p15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Frontend _ Make connection with server without design</a:t>
            </a:r>
            <a:b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(Login, Register)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01" name="Google Shape;501;p15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5" descr="A black rectangular device with a white scree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591925" y="1003186"/>
            <a:ext cx="3695700" cy="829332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5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15" descr="A screen shot of a computer program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25725" y="3337320"/>
            <a:ext cx="5532773" cy="439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59409" y="8154965"/>
            <a:ext cx="5689600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12" name="Google Shape;5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513" name="Google Shape;513;p1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6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22" name="Google Shape;522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23" name="Google Shape;523;p16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1. Goals</a:t>
            </a:r>
            <a:b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25" name="Google Shape;525;p1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6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6"/>
          <p:cNvSpPr txBox="1"/>
          <p:nvPr/>
        </p:nvSpPr>
        <p:spPr>
          <a:xfrm>
            <a:off x="3184388" y="3697909"/>
            <a:ext cx="971053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400"/>
              <a:buFont typeface="Play"/>
              <a:buAutoNum type="arabicPeriod"/>
            </a:pPr>
            <a:r>
              <a:rPr lang="en-US" sz="2400" b="1" i="0" u="none" strike="noStrike" cap="none" dirty="0">
                <a:solidFill>
                  <a:srgbClr val="272729"/>
                </a:solidFill>
                <a:latin typeface="Play"/>
                <a:ea typeface="Play"/>
                <a:cs typeface="Play"/>
                <a:sym typeface="Play"/>
              </a:rPr>
              <a:t> Give preferred foods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b="1" i="0" u="none" strike="noStrike" cap="none" dirty="0">
              <a:solidFill>
                <a:srgbClr val="272729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b="1" i="0" u="none" strike="noStrike" cap="none" dirty="0">
              <a:solidFill>
                <a:srgbClr val="272729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b="1" i="0" u="none" strike="noStrike" cap="none" dirty="0">
              <a:solidFill>
                <a:srgbClr val="272729"/>
              </a:solidFill>
              <a:latin typeface="Play"/>
              <a:ea typeface="Play"/>
              <a:cs typeface="Play"/>
              <a:sym typeface="Play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400"/>
            </a:pPr>
            <a:r>
              <a:rPr lang="en-US" sz="2400" b="1" i="0" u="none" strike="noStrike" cap="none" dirty="0">
                <a:solidFill>
                  <a:srgbClr val="272729"/>
                </a:solidFill>
                <a:latin typeface="Play"/>
                <a:ea typeface="Play"/>
                <a:cs typeface="Play"/>
                <a:sym typeface="Play"/>
              </a:rPr>
              <a:t>2.Maximize the preferred foods according to resources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272729"/>
                </a:solidFill>
                <a:latin typeface="Play"/>
                <a:ea typeface="Play"/>
                <a:cs typeface="Play"/>
                <a:sym typeface="Play"/>
              </a:rPr>
              <a:t>NOT get perfect food (unreal)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34" name="Google Shape;53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535" name="Google Shape;535;p1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7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7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44" name="Google Shape;544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45" name="Google Shape;545;p17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2. Inputs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47" name="Google Shape;547;p17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7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7"/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User’s allergies + diet preferences (Vegetarian…) → Multiple choice question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</a:pPr>
            <a:r>
              <a:rPr lang="en-US" sz="25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2.User’s blank text about food preferences (Chicken…) → Blank text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lang="ko-KR" altLang="en-US"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</a:pPr>
            <a:r>
              <a:rPr lang="en-US" sz="25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 User’s fridge photos → Upload photos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56" name="Google Shape;55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557" name="Google Shape;557;p1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66" name="Google Shape;566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67" name="Google Shape;567;p18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3. Main Idea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69" name="Google Shape;569;p1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8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8"/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 Analyze user’s text → Keyword positive, negative…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</a:pPr>
            <a:r>
              <a:rPr lang="en-US" sz="2500" b="1" dirty="0">
                <a:solidFill>
                  <a:srgbClr val="272729"/>
                </a:solidFill>
              </a:rPr>
              <a:t>2. </a:t>
            </a:r>
            <a:r>
              <a:rPr lang="en-US" sz="25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Connect user’s keywords with foods’ description keywords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3. Analyze fridge photos for score.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78" name="Google Shape;578;p19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9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9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87" name="Google Shape;587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88" name="Google Shape;588;p19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4. Datasets (Food)                       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90" name="Google Shape;590;p1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9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9"/>
          <p:cNvSpPr txBox="1"/>
          <p:nvPr/>
        </p:nvSpPr>
        <p:spPr>
          <a:xfrm>
            <a:off x="2951922" y="3746670"/>
            <a:ext cx="402037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Play"/>
              <a:buAutoNum type="arabicPeriod"/>
            </a:pPr>
            <a:r>
              <a:rPr lang="en-US" sz="27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Columns: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Food name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Ingredients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Allergies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Vegetarian…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endParaRPr/>
          </a:p>
        </p:txBody>
      </p:sp>
      <p:pic>
        <p:nvPicPr>
          <p:cNvPr id="593" name="Google Shape;593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72302" y="3746675"/>
            <a:ext cx="9366407" cy="44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6">
            <a:alphaModFix amt="4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21" name="Google Shape;121;p2"/>
          <p:cNvSpPr txBox="1"/>
          <p:nvPr/>
        </p:nvSpPr>
        <p:spPr>
          <a:xfrm>
            <a:off x="3378200" y="1587500"/>
            <a:ext cx="4457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</a:t>
            </a:r>
            <a:endParaRPr/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50100" y="18542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23" name="Google Shape;123;p2"/>
          <p:cNvSpPr txBox="1"/>
          <p:nvPr/>
        </p:nvSpPr>
        <p:spPr>
          <a:xfrm>
            <a:off x="3378200" y="2717800"/>
            <a:ext cx="4343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44958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00" y="4495800"/>
            <a:ext cx="4064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/>
          <p:nvPr/>
        </p:nvSpPr>
        <p:spPr>
          <a:xfrm>
            <a:off x="3721100" y="52451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Objective, milestone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3746500" y="49022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01</a:t>
            </a:r>
            <a:endParaRPr/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2100" y="44958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29" name="Google Shape;129;p2"/>
          <p:cNvSpPr txBox="1"/>
          <p:nvPr/>
        </p:nvSpPr>
        <p:spPr>
          <a:xfrm>
            <a:off x="8255000" y="52451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Role of members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8267700" y="49022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02</a:t>
            </a: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33300" y="44958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32" name="Google Shape;132;p2"/>
          <p:cNvSpPr txBox="1"/>
          <p:nvPr/>
        </p:nvSpPr>
        <p:spPr>
          <a:xfrm>
            <a:off x="12573000" y="5245100"/>
            <a:ext cx="3746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Challenges , Limits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12788900" y="49022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03</a:t>
            </a:r>
            <a:endParaRPr/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66929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35" name="Google Shape;135;p2"/>
          <p:cNvSpPr txBox="1"/>
          <p:nvPr/>
        </p:nvSpPr>
        <p:spPr>
          <a:xfrm>
            <a:off x="3721100" y="74803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Designs of our App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3746500" y="70993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04</a:t>
            </a:r>
            <a:endParaRPr/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2100" y="66929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38" name="Google Shape;138;p2"/>
          <p:cNvSpPr txBox="1"/>
          <p:nvPr/>
        </p:nvSpPr>
        <p:spPr>
          <a:xfrm>
            <a:off x="8255000" y="74422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About of our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FN, BN, AI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8267700" y="70993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05</a:t>
            </a:r>
            <a:endParaRPr/>
          </a:p>
        </p:txBody>
      </p:sp>
      <p:pic>
        <p:nvPicPr>
          <p:cNvPr id="140" name="Google Shape;140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33300" y="66929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12100" y="44958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33300" y="44958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00" y="66929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12100" y="66929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33300" y="6692900"/>
            <a:ext cx="4064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"/>
          <p:cNvSpPr txBox="1"/>
          <p:nvPr/>
        </p:nvSpPr>
        <p:spPr>
          <a:xfrm>
            <a:off x="12776200" y="7442200"/>
            <a:ext cx="3340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Done &amp; Next goals</a:t>
            </a:r>
            <a:endParaRPr sz="28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2788900" y="70993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06</a:t>
            </a:r>
            <a:endParaRPr/>
          </a:p>
        </p:txBody>
      </p:sp>
      <p:sp>
        <p:nvSpPr>
          <p:cNvPr id="148" name="Google Shape;148;p2"/>
          <p:cNvSpPr txBox="1"/>
          <p:nvPr/>
        </p:nvSpPr>
        <p:spPr>
          <a:xfrm>
            <a:off x="7874000" y="2057400"/>
            <a:ext cx="86233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00" name="Google Shape;600;p20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0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09" name="Google Shape;609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10" name="Google Shape;610;p20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4. Datasets (Fridge)                       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12" name="Google Shape;612;p2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0"/>
          <p:cNvSpPr txBox="1"/>
          <p:nvPr/>
        </p:nvSpPr>
        <p:spPr>
          <a:xfrm>
            <a:off x="2951922" y="3746670"/>
            <a:ext cx="4020378" cy="466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Play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Subset of the recipe1M dataset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</a:pPr>
            <a:r>
              <a:rPr lang="en-US" sz="27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 516 photos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</a:pPr>
            <a:r>
              <a:rPr lang="en-US" sz="27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 Labels: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D0223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FD0223"/>
                </a:solidFill>
                <a:latin typeface="Albert Sans"/>
                <a:ea typeface="Albert Sans"/>
                <a:cs typeface="Albert Sans"/>
                <a:sym typeface="Albert Sans"/>
              </a:rPr>
              <a:t>&lt;class&gt;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</a:t>
            </a:r>
            <a:r>
              <a:rPr lang="en-US" sz="27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x_center</a:t>
            </a: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&gt;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</a:t>
            </a:r>
            <a:r>
              <a:rPr lang="en-US" sz="27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y_center</a:t>
            </a: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&gt;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&lt;width&gt;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&lt;height&gt;</a:t>
            </a:r>
            <a:endParaRPr dirty="0"/>
          </a:p>
        </p:txBody>
      </p:sp>
      <p:pic>
        <p:nvPicPr>
          <p:cNvPr id="615" name="Google Shape;615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252200" y="1841500"/>
            <a:ext cx="4508500" cy="67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22" name="Google Shape;622;p21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1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1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1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31" name="Google Shape;631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32" name="Google Shape;632;p21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5. Preprocessing ( Eliminate )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34" name="Google Shape;634;p21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 txBox="1"/>
          <p:nvPr/>
        </p:nvSpPr>
        <p:spPr>
          <a:xfrm>
            <a:off x="2913822" y="3713083"/>
            <a:ext cx="4020378" cy="333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Play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User’s allergies foods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</a:pPr>
            <a:r>
              <a:rPr lang="en-US" sz="27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2. Diet preferences foods (Vegans…)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37" name="Google Shape;637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75500" y="4718840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44" name="Google Shape;644;p22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2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2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54" name="Google Shape;654;p22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5. Preprocessing ( Keywords )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56" name="Google Shape;656;p22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 txBox="1"/>
          <p:nvPr/>
        </p:nvSpPr>
        <p:spPr>
          <a:xfrm>
            <a:off x="2913822" y="3713083"/>
            <a:ext cx="4020378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 Tokenization and lemmatization →  </a:t>
            </a:r>
            <a:r>
              <a:rPr lang="en-US" sz="2800" b="0" i="0" u="none" strike="noStrike" dirty="0" err="1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nltk</a:t>
            </a:r>
            <a:endParaRPr sz="28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800" b="0" i="0" u="none" strike="noStrike" dirty="0" err="1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Stopwords</a:t>
            </a: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 removal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3. POS tagging + NER → Keyword extraction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65" name="Google Shape;66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666" name="Google Shape;666;p2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3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3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75" name="Google Shape;675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76" name="Google Shape;676;p23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(2). Positive or Negative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78" name="Google Shape;678;p2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3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3"/>
          <p:cNvSpPr txBox="1"/>
          <p:nvPr/>
        </p:nvSpPr>
        <p:spPr>
          <a:xfrm>
            <a:off x="3327400" y="3934646"/>
            <a:ext cx="10882794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Aspect-Based Sentiment Analysis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Input: User’s full text + Aspect (Keyword)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marR="0" lvl="1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Output: Positive-Neutral-Negative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87" name="Google Shape;68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688" name="Google Shape;688;p2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4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4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97" name="Google Shape;697;p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98" name="Google Shape;698;p24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(3). Connect user’s text with foods’ ingredients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00" name="Google Shape;700;p2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 txBox="1"/>
          <p:nvPr/>
        </p:nvSpPr>
        <p:spPr>
          <a:xfrm>
            <a:off x="3276600" y="3934646"/>
            <a:ext cx="10882794" cy="412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Embeddings and similarities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Generate embeddings for each keyword → all-MiniLM-L6-v2 (BERT)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 Calculate similarity between keywords → User’s text and description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09" name="Google Shape;70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10" name="Google Shape;710;p2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5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5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19" name="Google Shape;719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20" name="Google Shape;720;p25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(4). Scores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22" name="Google Shape;722;p25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5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5"/>
          <p:cNvSpPr txBox="1"/>
          <p:nvPr/>
        </p:nvSpPr>
        <p:spPr>
          <a:xfrm>
            <a:off x="3276600" y="3934646"/>
            <a:ext cx="10882794" cy="458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Scoring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Similarity found → Positive add score. Negative minus score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2.Draw → User’s feedbacks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3.Multiply fridge’s photos score (Optional)</a:t>
            </a:r>
            <a:endParaRPr lang="ko-KR" alt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lang="ko-KR" altLang="en-US"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4.Show top 5 foods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pic>
        <p:nvPicPr>
          <p:cNvPr id="725" name="Google Shape;725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966223" y="6438900"/>
            <a:ext cx="6565460" cy="240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32" name="Google Shape;73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33" name="Google Shape;733;p2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6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6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42" name="Google Shape;742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43" name="Google Shape;743;p26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(5). Example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45" name="Google Shape;745;p2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6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6"/>
          <p:cNvSpPr txBox="1"/>
          <p:nvPr/>
        </p:nvSpPr>
        <p:spPr>
          <a:xfrm>
            <a:off x="3276600" y="3934646"/>
            <a:ext cx="10882794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input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Allergies: peanuts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2.User’s text: I will like to eat a dish with chicken but I don’t want anything spicy at all.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54" name="Google Shape;75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55" name="Google Shape;755;p2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7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7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64" name="Google Shape;76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65" name="Google Shape;765;p27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(5). Example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2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67" name="Google Shape;767;p27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7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7"/>
          <p:cNvSpPr txBox="1"/>
          <p:nvPr/>
        </p:nvSpPr>
        <p:spPr>
          <a:xfrm>
            <a:off x="2667000" y="3386887"/>
            <a:ext cx="135763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	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lbert Sans"/>
              <a:buAutoNum type="arabicPeriod"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Eliminate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any peanut allergic food</a:t>
            </a:r>
            <a:endParaRPr/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2.Tokenize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"I","will","like","to","eat","a","dish","with","chicken","but","I","don’t","want","anything","spicy","at","all”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Lemmatize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and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remove stopwords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['like', 'eat', 'dish', 'chicken', 'want', 'anything', 'spicy’]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 POS tagging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+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NER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['chicken', 'anything', 'spicy']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ABSA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{'chicken': 'positive', 'anything': neutral, 'spicy': 'negative'}</a:t>
            </a:r>
            <a:endParaRPr sz="3000" b="1" i="0" u="none" strike="noStrike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76" name="Google Shape;7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063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77" name="Google Shape;777;p2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86" name="Google Shape;786;p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87" name="Google Shape;787;p28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(5). Example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89" name="Google Shape;789;p2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8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8"/>
          <p:cNvSpPr txBox="1"/>
          <p:nvPr/>
        </p:nvSpPr>
        <p:spPr>
          <a:xfrm>
            <a:off x="2593656" y="4006215"/>
            <a:ext cx="13207999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 Get dishes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keywords’ embeddings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and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user’s text keywords’ embeddings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→ “Chicken”: [-4.19756360e-02 -  1.32821249e-02…]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6. Calculate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similarities →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Threshold pass → Positive: Add (+1)   Negative: Minus (-100)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8. Fridge photos?</a:t>
            </a:r>
            <a:endParaRPr/>
          </a:p>
        </p:txBody>
      </p:sp>
      <p:pic>
        <p:nvPicPr>
          <p:cNvPr id="792" name="Google Shape;792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04050" y="6196674"/>
            <a:ext cx="1320982" cy="11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99" name="Google Shape;7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063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00" name="Google Shape;800;p2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9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9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9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09" name="Google Shape;809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10" name="Google Shape;810;p29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6. Fridge photos (multiple)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12" name="Google Shape;812;p2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 txBox="1"/>
          <p:nvPr/>
        </p:nvSpPr>
        <p:spPr>
          <a:xfrm>
            <a:off x="2566931" y="3339147"/>
            <a:ext cx="13207999" cy="640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Process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1" dirty="0">
              <a:solidFill>
                <a:srgbClr val="27272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YOLO 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or </a:t>
            </a:r>
            <a:r>
              <a:rPr lang="en-US" sz="3000" b="1" i="0" u="none" strike="noStrik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ResNext</a:t>
            </a:r>
            <a:endParaRPr sz="30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2.Analyze bounding boxes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Same dataset (30 classes)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Bigger food dataset (</a:t>
            </a:r>
            <a:r>
              <a:rPr lang="en-US" sz="3000" b="1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Resnet</a:t>
            </a: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)</a:t>
            </a:r>
            <a:endParaRPr dirty="0"/>
          </a:p>
          <a:p>
            <a:pPr marL="742950" marR="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3.Scoring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Set of recorded ingredients for food </a:t>
            </a:r>
            <a:r>
              <a:rPr lang="en-US" sz="30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Set of expected ingredients for food </a:t>
            </a:r>
            <a:r>
              <a:rPr lang="en-US" sz="30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i="1" dirty="0">
              <a:solidFill>
                <a:srgbClr val="27272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	</a:t>
            </a:r>
            <a:endParaRPr dirty="0"/>
          </a:p>
        </p:txBody>
      </p:sp>
      <p:pic>
        <p:nvPicPr>
          <p:cNvPr id="815" name="Google Shape;815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18214" y="6779623"/>
            <a:ext cx="1922827" cy="10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550809" y="2911359"/>
            <a:ext cx="3828728" cy="606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900278" y="6191399"/>
            <a:ext cx="1755622" cy="117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696480" cy="87228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7">
            <a:alphaModFix amt="4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64" name="Google Shape;164;p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Core Objective</a:t>
            </a:r>
            <a:endParaRPr/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853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66" name="Google Shape;166;p3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Core goals of the project</a:t>
            </a:r>
            <a:endParaRPr/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65500" y="3619500"/>
            <a:ext cx="4635500" cy="4635500"/>
          </a:xfrm>
          <a:prstGeom prst="rect">
            <a:avLst/>
          </a:prstGeom>
          <a:noFill/>
          <a:ln>
            <a:noFill/>
          </a:ln>
          <a:effectLst>
            <a:outerShdw blurRad="1334717" dist="819268" dir="2700000">
              <a:srgbClr val="141414">
                <a:alpha val="21960"/>
              </a:srgbClr>
            </a:outerShdw>
          </a:effectLst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97600" y="6400800"/>
            <a:ext cx="2286000" cy="2286000"/>
          </a:xfrm>
          <a:prstGeom prst="rect">
            <a:avLst/>
          </a:prstGeom>
          <a:noFill/>
          <a:ln>
            <a:noFill/>
          </a:ln>
          <a:effectLst>
            <a:outerShdw blurRad="325177" dist="404382" dir="2700000">
              <a:srgbClr val="141414">
                <a:alpha val="21960"/>
              </a:srgbClr>
            </a:outerShdw>
          </a:effectLst>
        </p:spPr>
      </p:pic>
      <p:sp>
        <p:nvSpPr>
          <p:cNvPr id="169" name="Google Shape;169;p3"/>
          <p:cNvSpPr txBox="1"/>
          <p:nvPr/>
        </p:nvSpPr>
        <p:spPr>
          <a:xfrm>
            <a:off x="3848100" y="5486400"/>
            <a:ext cx="3657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preference</a:t>
            </a: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6578600" y="7213600"/>
            <a:ext cx="15367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endParaRPr/>
          </a:p>
        </p:txBody>
      </p:sp>
      <p:pic>
        <p:nvPicPr>
          <p:cNvPr id="171" name="Google Shape;171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85300" y="4451350"/>
            <a:ext cx="70993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5400000">
            <a:off x="8788400" y="50482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10871200" y="4279900"/>
            <a:ext cx="7874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/>
          <p:nvPr/>
        </p:nvSpPr>
        <p:spPr>
          <a:xfrm>
            <a:off x="9740900" y="4991100"/>
            <a:ext cx="153670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Food recommend</a:t>
            </a:r>
            <a:endParaRPr/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85300" y="6216650"/>
            <a:ext cx="70993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5400000">
            <a:off x="8788400" y="68135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10871200" y="6045200"/>
            <a:ext cx="787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20">
            <a:alphaModFix amt="20000"/>
          </a:blip>
          <a:srcRect/>
          <a:stretch/>
        </p:blipFill>
        <p:spPr>
          <a:xfrm>
            <a:off x="8318500" y="5765800"/>
            <a:ext cx="812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"/>
          <p:cNvSpPr txBox="1"/>
          <p:nvPr/>
        </p:nvSpPr>
        <p:spPr>
          <a:xfrm>
            <a:off x="9740900" y="6769100"/>
            <a:ext cx="150728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Workout recommend</a:t>
            </a:r>
            <a:endParaRPr/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10871200" y="7810500"/>
            <a:ext cx="7874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9740900" y="7632700"/>
            <a:ext cx="13970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11531600" y="4616450"/>
            <a:ext cx="46482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Give preferred foods. </a:t>
            </a:r>
            <a:endParaRPr/>
          </a:p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And Maximize the preferred foods according to resources </a:t>
            </a:r>
            <a:endParaRPr/>
          </a:p>
        </p:txBody>
      </p:sp>
      <p:sp>
        <p:nvSpPr>
          <p:cNvPr id="183" name="Google Shape;183;p3"/>
          <p:cNvSpPr txBox="1"/>
          <p:nvPr/>
        </p:nvSpPr>
        <p:spPr>
          <a:xfrm>
            <a:off x="11531600" y="6369050"/>
            <a:ext cx="46482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Make Workout program dynamical based on users meal.</a:t>
            </a: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11531600" y="7353300"/>
            <a:ext cx="46482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24" name="Google Shape;82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25" name="Google Shape;825;p3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0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0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0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34" name="Google Shape;834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35" name="Google Shape;835;p30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7. Output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37" name="Google Shape;837;p3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0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0"/>
          <p:cNvSpPr txBox="1"/>
          <p:nvPr/>
        </p:nvSpPr>
        <p:spPr>
          <a:xfrm>
            <a:off x="2593656" y="4006215"/>
            <a:ext cx="13207999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User’s text.       =&gt;       Top 5 most preferred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User’s text + Fridge Images      =&gt;      Top 2 most preferred + 3 (most preferred + fridge score)</a:t>
            </a:r>
            <a:endParaRPr sz="3200" b="1" i="1">
              <a:solidFill>
                <a:srgbClr val="272729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40" name="Google Shape;840;p3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48" name="Google Shape;84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49" name="Google Shape;849;p3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3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1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3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31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58" name="Google Shape;858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59" name="Google Shape;859;p31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Aspect-Based Sentiment Analysis</a:t>
            </a:r>
            <a:endParaRPr sz="33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Google Shape;860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61" name="Google Shape;861;p31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1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1"/>
          <p:cNvSpPr txBox="1"/>
          <p:nvPr/>
        </p:nvSpPr>
        <p:spPr>
          <a:xfrm>
            <a:off x="3739969" y="4441835"/>
            <a:ext cx="13207999" cy="343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1.</a:t>
            </a: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Input Construction with Aspect Embedding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endParaRPr sz="31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2.Embedding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endParaRPr sz="31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3.Aspect-Aware Attention [SEP]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endParaRPr sz="31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4.Trained for Sentiment Classification</a:t>
            </a:r>
            <a:endParaRPr dirty="0"/>
          </a:p>
        </p:txBody>
      </p:sp>
      <p:sp>
        <p:nvSpPr>
          <p:cNvPr id="864" name="Google Shape;864;p31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1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72" name="Google Shape;87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73" name="Google Shape;873;p3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3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2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2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3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32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3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82" name="Google Shape;882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83" name="Google Shape;883;p32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YOLO</a:t>
            </a:r>
            <a:endParaRPr sz="33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3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85" name="Google Shape;885;p32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2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2"/>
          <p:cNvSpPr txBox="1"/>
          <p:nvPr/>
        </p:nvSpPr>
        <p:spPr>
          <a:xfrm>
            <a:off x="3108234" y="4434018"/>
            <a:ext cx="116652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Input Image Division and Grid Formation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2.Bounding Box Predictions and Confidence Scores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3.Class Probabilities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4.Single Forward Pass with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Convolutional Neural Network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5.Non-Max Suppression → Confidence</a:t>
            </a:r>
            <a:endParaRPr dirty="0"/>
          </a:p>
        </p:txBody>
      </p:sp>
      <p:sp>
        <p:nvSpPr>
          <p:cNvPr id="888" name="Google Shape;888;p32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2"/>
          <p:cNvSpPr txBox="1"/>
          <p:nvPr/>
        </p:nvSpPr>
        <p:spPr>
          <a:xfrm>
            <a:off x="3652158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3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448923" y="6243963"/>
            <a:ext cx="6470650" cy="289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2"/>
          <p:cNvPicPr preferRelativeResize="0"/>
          <p:nvPr/>
        </p:nvPicPr>
        <p:blipFill rotWithShape="1">
          <a:blip r:embed="rId16">
            <a:alphaModFix/>
          </a:blip>
          <a:srcRect t="32743" b="21557"/>
          <a:stretch/>
        </p:blipFill>
        <p:spPr>
          <a:xfrm>
            <a:off x="10022318" y="2329322"/>
            <a:ext cx="6465638" cy="196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22" name="Google Shape;92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23" name="Google Shape;923;p3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4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34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3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32" name="Google Shape;932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33" name="Google Shape;933;p34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Loss Function and Metrics</a:t>
            </a:r>
            <a:endParaRPr/>
          </a:p>
        </p:txBody>
      </p:sp>
      <p:pic>
        <p:nvPicPr>
          <p:cNvPr id="934" name="Google Shape;934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35" name="Google Shape;935;p3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4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4"/>
          <p:cNvSpPr txBox="1"/>
          <p:nvPr/>
        </p:nvSpPr>
        <p:spPr>
          <a:xfrm>
            <a:off x="3739969" y="4441835"/>
            <a:ext cx="1320799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200"/>
              <a:buFont typeface="Play"/>
              <a:buAutoNum type="arabicPeriod"/>
            </a:pP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Loss</a:t>
            </a:r>
            <a:r>
              <a:rPr lang="en-US" sz="32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Intersection over Union Loss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endParaRPr sz="32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 </a:t>
            </a: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Metric</a:t>
            </a:r>
            <a:r>
              <a:rPr lang="en-US" sz="32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Intersection over Union</a:t>
            </a:r>
            <a:endParaRPr/>
          </a:p>
        </p:txBody>
      </p:sp>
      <p:sp>
        <p:nvSpPr>
          <p:cNvPr id="938" name="Google Shape;938;p34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4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0" name="Google Shape;940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63877" y="3441250"/>
            <a:ext cx="4939700" cy="3852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98" name="Google Shape;89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99" name="Google Shape;899;p3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3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3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3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08" name="Google Shape;908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09" name="Google Shape;909;p33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 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ResNex</a:t>
            </a: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33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11" name="Google Shape;911;p3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3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3"/>
          <p:cNvSpPr txBox="1"/>
          <p:nvPr/>
        </p:nvSpPr>
        <p:spPr>
          <a:xfrm>
            <a:off x="3739969" y="4441835"/>
            <a:ext cx="13208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400"/>
              <a:buFont typeface="Play"/>
              <a:buAutoNum type="arabicPeriod"/>
            </a:pP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Buildin</a:t>
            </a:r>
            <a:r>
              <a:rPr lang="en-US" sz="340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g</a:t>
            </a: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Blocks: Residual Connections</a:t>
            </a:r>
            <a:endParaRPr/>
          </a:p>
          <a:p>
            <a:pPr marL="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400"/>
              <a:buFont typeface="Play"/>
              <a:buAutoNum type="arabicPeriod"/>
            </a:pP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Cardinality</a:t>
            </a:r>
            <a:endParaRPr/>
          </a:p>
          <a:p>
            <a:pPr marL="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400"/>
              <a:buFont typeface="Play"/>
              <a:buAutoNum type="arabicPeriod"/>
            </a:pP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ResNeXt Block</a:t>
            </a:r>
            <a:endParaRPr/>
          </a:p>
        </p:txBody>
      </p:sp>
      <p:sp>
        <p:nvSpPr>
          <p:cNvPr id="914" name="Google Shape;914;p33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33"/>
          <p:cNvPicPr preferRelativeResize="0"/>
          <p:nvPr/>
        </p:nvPicPr>
        <p:blipFill rotWithShape="1">
          <a:blip r:embed="rId15">
            <a:alphaModFix/>
          </a:blip>
          <a:srcRect l="17466" t="20193" r="13920"/>
          <a:stretch/>
        </p:blipFill>
        <p:spPr>
          <a:xfrm>
            <a:off x="9974826" y="6142197"/>
            <a:ext cx="3912623" cy="255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47" name="Google Shape;94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48" name="Google Shape;948;p3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5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5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3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57" name="Google Shape;957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58" name="Google Shape;958;p35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endParaRPr sz="3300" b="1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60" name="Google Shape;960;p35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5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5"/>
          <p:cNvSpPr txBox="1"/>
          <p:nvPr/>
        </p:nvSpPr>
        <p:spPr>
          <a:xfrm>
            <a:off x="3048000" y="4381500"/>
            <a:ext cx="13208100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Problem with Deep Networks</a:t>
            </a:r>
            <a:endParaRPr dirty="0"/>
          </a:p>
          <a:p>
            <a:pPr marL="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Residual Block</a:t>
            </a:r>
            <a:endParaRPr dirty="0"/>
          </a:p>
          <a:p>
            <a:pPr marL="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Training Benefits of Residual Connections</a:t>
            </a:r>
            <a:endParaRPr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</a:t>
            </a:r>
            <a:r>
              <a:rPr lang="en-US" sz="30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Loss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Cross Entropy</a:t>
            </a:r>
            <a:endParaRPr lang="en-US"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</a:t>
            </a:r>
            <a:r>
              <a:rPr lang="en-US" sz="30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Metric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Precision</a:t>
            </a:r>
            <a:endParaRPr lang="en-US" dirty="0"/>
          </a:p>
        </p:txBody>
      </p:sp>
      <p:sp>
        <p:nvSpPr>
          <p:cNvPr id="963" name="Google Shape;963;p35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5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60146" y="2816260"/>
            <a:ext cx="8449649" cy="264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72" name="Google Shape;97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73" name="Google Shape;973;p3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6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6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82" name="Google Shape;982;p3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83" name="Google Shape;983;p36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9. Hyperparameters</a:t>
            </a:r>
            <a:endParaRPr/>
          </a:p>
        </p:txBody>
      </p:sp>
      <p:pic>
        <p:nvPicPr>
          <p:cNvPr id="984" name="Google Shape;984;p3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85" name="Google Shape;985;p3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6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6"/>
          <p:cNvSpPr txBox="1"/>
          <p:nvPr/>
        </p:nvSpPr>
        <p:spPr>
          <a:xfrm>
            <a:off x="2971800" y="3934244"/>
            <a:ext cx="13207999" cy="522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Similarity threshold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Anchors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Batch size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Learning rate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Image size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IoU threshold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Non Maximum Suppression threshold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Cardinality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Depth</a:t>
            </a:r>
            <a:endParaRPr/>
          </a:p>
        </p:txBody>
      </p:sp>
      <p:sp>
        <p:nvSpPr>
          <p:cNvPr id="988" name="Google Shape;988;p36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6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Google Shape;990;p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43554" y="4340631"/>
            <a:ext cx="6877231" cy="144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98" name="Google Shape;99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99" name="Google Shape;999;p3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7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7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3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08" name="Google Shape;1008;p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09" name="Google Shape;1009;p37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Week Table</a:t>
            </a:r>
            <a:endParaRPr/>
          </a:p>
        </p:txBody>
      </p:sp>
      <p:pic>
        <p:nvPicPr>
          <p:cNvPr id="1010" name="Google Shape;1010;p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11" name="Google Shape;1011;p37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7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7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7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3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718954" y="3958055"/>
            <a:ext cx="6120245" cy="492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22" name="Google Shape;102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23" name="Google Shape;1023;p3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3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3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3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3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3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32" name="Google Shape;1032;p3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33" name="Google Shape;1033;p38"/>
          <p:cNvSpPr txBox="1"/>
          <p:nvPr/>
        </p:nvSpPr>
        <p:spPr>
          <a:xfrm>
            <a:off x="2962414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Progress done or doing</a:t>
            </a:r>
            <a:endParaRPr/>
          </a:p>
        </p:txBody>
      </p:sp>
      <p:pic>
        <p:nvPicPr>
          <p:cNvPr id="1034" name="Google Shape;1034;p3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35" name="Google Shape;1035;p3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8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38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38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38"/>
          <p:cNvSpPr txBox="1"/>
          <p:nvPr/>
        </p:nvSpPr>
        <p:spPr>
          <a:xfrm>
            <a:off x="3453246" y="4114886"/>
            <a:ext cx="9712036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Datasets and keywords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Descriptions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NER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Embeddings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ABSA problem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3.Preprocessing images + Previous researches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46" name="Google Shape;104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47" name="Google Shape;1047;p3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9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9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9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3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56" name="Google Shape;1056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57" name="Google Shape;1057;p39"/>
          <p:cNvSpPr txBox="1"/>
          <p:nvPr/>
        </p:nvSpPr>
        <p:spPr>
          <a:xfrm>
            <a:off x="2962414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Progress done or doing</a:t>
            </a:r>
            <a:endParaRPr/>
          </a:p>
        </p:txBody>
      </p:sp>
      <p:pic>
        <p:nvPicPr>
          <p:cNvPr id="1058" name="Google Shape;1058;p3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59" name="Google Shape;1059;p3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9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9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9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9"/>
          <p:cNvSpPr txBox="1"/>
          <p:nvPr/>
        </p:nvSpPr>
        <p:spPr>
          <a:xfrm>
            <a:off x="3453246" y="4114886"/>
            <a:ext cx="9712036" cy="58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4.Datasets and keywords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Descriptions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NER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Embeddings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5.ABSA problem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6.Preprocessing images + Previous researches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7.Design UI / UX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8.Make Login &amp; Register process and integrate client &amp; server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8">
            <a:alphaModFix amt="4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Role of members</a:t>
            </a:r>
            <a:endParaRPr sz="64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1" name="Google Shape;201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26700" y="17780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202" name="Google Shape;202;p4"/>
          <p:cNvSpPr txBox="1"/>
          <p:nvPr/>
        </p:nvSpPr>
        <p:spPr>
          <a:xfrm>
            <a:off x="3378200" y="285115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438785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94000" y="49847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57900" y="4730750"/>
            <a:ext cx="23622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07" name="Google Shape;207;p4"/>
          <p:cNvSpPr txBox="1"/>
          <p:nvPr/>
        </p:nvSpPr>
        <p:spPr>
          <a:xfrm>
            <a:off x="4000500" y="484505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홍마노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6388100" y="4870450"/>
            <a:ext cx="1714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endParaRPr/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605790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94000" y="665480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57900" y="6400800"/>
            <a:ext cx="24638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12" name="Google Shape;212;p4"/>
          <p:cNvSpPr txBox="1"/>
          <p:nvPr/>
        </p:nvSpPr>
        <p:spPr>
          <a:xfrm>
            <a:off x="4000500" y="651510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Manu gomez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4"/>
          <p:cNvSpPr txBox="1"/>
          <p:nvPr/>
        </p:nvSpPr>
        <p:spPr>
          <a:xfrm>
            <a:off x="6159500" y="6540500"/>
            <a:ext cx="226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/>
          </a:p>
        </p:txBody>
      </p:sp>
      <p:pic>
        <p:nvPicPr>
          <p:cNvPr id="214" name="Google Shape;214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772795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15" name="Google Shape;215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94000" y="83248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57900" y="8070850"/>
            <a:ext cx="24638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17" name="Google Shape;217;p4"/>
          <p:cNvSpPr txBox="1"/>
          <p:nvPr/>
        </p:nvSpPr>
        <p:spPr>
          <a:xfrm>
            <a:off x="4000500" y="818515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이지훈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6210300" y="8210550"/>
            <a:ext cx="215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25400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9055100" y="4870450"/>
            <a:ext cx="6261100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AI/DS developer, datamining , AI modeling </a:t>
            </a: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9055100" y="6388100"/>
            <a:ext cx="680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AI/DS developer, datamining , AI modeling </a:t>
            </a:r>
            <a:endParaRPr/>
          </a:p>
        </p:txBody>
      </p:sp>
      <p:sp>
        <p:nvSpPr>
          <p:cNvPr id="222" name="Google Shape;222;p4"/>
          <p:cNvSpPr txBox="1"/>
          <p:nvPr/>
        </p:nvSpPr>
        <p:spPr>
          <a:xfrm>
            <a:off x="9055100" y="8058150"/>
            <a:ext cx="680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Frontend developer, UI/UX design</a:t>
            </a:r>
            <a:endParaRPr/>
          </a:p>
        </p:txBody>
      </p:sp>
      <p:pic>
        <p:nvPicPr>
          <p:cNvPr id="223" name="Google Shape;223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62325" y="278130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78125" y="345440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42025" y="3124200"/>
            <a:ext cx="24638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26" name="Google Shape;226;p4"/>
          <p:cNvSpPr txBox="1"/>
          <p:nvPr/>
        </p:nvSpPr>
        <p:spPr>
          <a:xfrm>
            <a:off x="3984625" y="323850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신재욱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6194425" y="3263900"/>
            <a:ext cx="215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Backend </a:t>
            </a:r>
            <a:endParaRPr/>
          </a:p>
        </p:txBody>
      </p:sp>
      <p:sp>
        <p:nvSpPr>
          <p:cNvPr id="228" name="Google Shape;228;p4"/>
          <p:cNvSpPr txBox="1"/>
          <p:nvPr/>
        </p:nvSpPr>
        <p:spPr>
          <a:xfrm>
            <a:off x="9039225" y="3111500"/>
            <a:ext cx="680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Backend Developer , datamining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70" name="Google Shape;107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71" name="Google Shape;1071;p4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4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4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0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0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40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4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80" name="Google Shape;1080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81" name="Google Shape;1081;p40"/>
          <p:cNvSpPr txBox="1"/>
          <p:nvPr/>
        </p:nvSpPr>
        <p:spPr>
          <a:xfrm>
            <a:off x="2962414" y="3086100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Future Process</a:t>
            </a:r>
            <a:endParaRPr/>
          </a:p>
        </p:txBody>
      </p:sp>
      <p:pic>
        <p:nvPicPr>
          <p:cNvPr id="1082" name="Google Shape;1082;p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83" name="Google Shape;1083;p4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0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4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4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40"/>
          <p:cNvSpPr txBox="1"/>
          <p:nvPr/>
        </p:nvSpPr>
        <p:spPr>
          <a:xfrm>
            <a:off x="3425537" y="3517190"/>
            <a:ext cx="12995562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Solve ABSA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2.Threshold for similarities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3.Try YOLO and </a:t>
            </a:r>
            <a:r>
              <a:rPr lang="en-US" sz="2800" b="0" i="0" u="none" strike="noStrik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ResNext</a:t>
            </a: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Bounding boxes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Optimize the hyperparameters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Data Augmentation</a:t>
            </a:r>
            <a:endParaRPr dirty="0"/>
          </a:p>
          <a:p>
            <a:pPr marL="742950" marR="0" lvl="1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4.Resnet for ingredient class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5.Make Workout Algorithm &amp; Whole API endpoint in server And deploy on AWS EC2</a:t>
            </a: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6.Make whole pages and components for client (frontend)</a:t>
            </a: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93" name="Google Shape;109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94" name="Google Shape;1094;p4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4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4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4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41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4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4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103" name="Google Shape;1103;p41"/>
          <p:cNvSpPr txBox="1"/>
          <p:nvPr/>
        </p:nvSpPr>
        <p:spPr>
          <a:xfrm>
            <a:off x="3378200" y="3086100"/>
            <a:ext cx="8877300" cy="2273300"/>
          </a:xfrm>
          <a:prstGeom prst="rect">
            <a:avLst/>
          </a:prstGeom>
          <a:noFill/>
          <a:ln>
            <a:noFill/>
          </a:ln>
          <a:effectLst>
            <a:outerShdw blurRad="421440" dist="300728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pic>
        <p:nvPicPr>
          <p:cNvPr id="1104" name="Google Shape;1104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87200" y="3784600"/>
            <a:ext cx="419100" cy="419100"/>
          </a:xfrm>
          <a:prstGeom prst="rect">
            <a:avLst/>
          </a:prstGeom>
          <a:noFill/>
          <a:ln>
            <a:noFill/>
          </a:ln>
          <a:effectLst>
            <a:outerShdw blurRad="10937" dist="132199" dir="2700000">
              <a:srgbClr val="141414">
                <a:alpha val="21960"/>
              </a:srgbClr>
            </a:outerShdw>
          </a:effectLst>
        </p:spPr>
      </p:pic>
      <p:pic>
        <p:nvPicPr>
          <p:cNvPr id="1105" name="Google Shape;1105;p4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550900" y="3263900"/>
            <a:ext cx="2933700" cy="2933700"/>
          </a:xfrm>
          <a:prstGeom prst="rect">
            <a:avLst/>
          </a:prstGeom>
          <a:noFill/>
          <a:ln>
            <a:noFill/>
          </a:ln>
          <a:effectLst>
            <a:outerShdw blurRad="537773" dist="927015" dir="2700000">
              <a:srgbClr val="141414">
                <a:alpha val="21960"/>
              </a:srgbClr>
            </a:outerShdw>
          </a:effectLst>
        </p:spPr>
      </p:pic>
      <p:pic>
        <p:nvPicPr>
          <p:cNvPr id="1106" name="Google Shape;1106;p4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700000" y="6426200"/>
            <a:ext cx="1231900" cy="1231900"/>
          </a:xfrm>
          <a:prstGeom prst="rect">
            <a:avLst/>
          </a:prstGeom>
          <a:noFill/>
          <a:ln>
            <a:noFill/>
          </a:ln>
          <a:effectLst>
            <a:outerShdw blurRad="94219" dist="388021" dir="2700000">
              <a:srgbClr val="141414">
                <a:alpha val="21960"/>
              </a:srgbClr>
            </a:outerShdw>
          </a:effectLst>
        </p:spPr>
      </p:pic>
      <p:sp>
        <p:nvSpPr>
          <p:cNvPr id="1107" name="Google Shape;1107;p41"/>
          <p:cNvSpPr txBox="1"/>
          <p:nvPr/>
        </p:nvSpPr>
        <p:spPr>
          <a:xfrm>
            <a:off x="3378200" y="2870200"/>
            <a:ext cx="8636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41"/>
          <p:cNvSpPr txBox="1"/>
          <p:nvPr/>
        </p:nvSpPr>
        <p:spPr>
          <a:xfrm>
            <a:off x="14947900" y="1460500"/>
            <a:ext cx="157480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D6D6D6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234" name="Google Shape;2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235" name="Google Shape;235;p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"/>
          <p:cNvPicPr preferRelativeResize="0"/>
          <p:nvPr/>
        </p:nvPicPr>
        <p:blipFill rotWithShape="1">
          <a:blip r:embed="rId11">
            <a:alphaModFix amt="4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Challenge &amp; Limit</a:t>
            </a:r>
            <a:endParaRPr/>
          </a:p>
        </p:txBody>
      </p:sp>
      <p:pic>
        <p:nvPicPr>
          <p:cNvPr id="244" name="Google Shape;244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40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pic>
        <p:nvPicPr>
          <p:cNvPr id="245" name="Google Shape;245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246" name="Google Shape;246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3848100"/>
            <a:ext cx="6223000" cy="2476500"/>
          </a:xfrm>
          <a:prstGeom prst="rect">
            <a:avLst/>
          </a:prstGeom>
          <a:noFill/>
          <a:ln>
            <a:noFill/>
          </a:ln>
          <a:effectLst>
            <a:outerShdw blurRad="334492" dist="494230" dir="2700000">
              <a:srgbClr val="141414">
                <a:alpha val="12941"/>
              </a:srgbClr>
            </a:outerShdw>
          </a:effectLst>
        </p:spPr>
      </p:pic>
      <p:pic>
        <p:nvPicPr>
          <p:cNvPr id="247" name="Google Shape;247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00" y="3848100"/>
            <a:ext cx="6223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"/>
          <p:cNvSpPr txBox="1"/>
          <p:nvPr/>
        </p:nvSpPr>
        <p:spPr>
          <a:xfrm>
            <a:off x="4305300" y="4279900"/>
            <a:ext cx="38862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Food recommend</a:t>
            </a:r>
            <a:endParaRPr sz="22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5"/>
          <p:cNvSpPr txBox="1"/>
          <p:nvPr/>
        </p:nvSpPr>
        <p:spPr>
          <a:xfrm>
            <a:off x="3949700" y="4813300"/>
            <a:ext cx="45974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We met many troubles in recommend foods with preference score 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In last presentation, we said we’ll go with auto encoder for solve these problems.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But, actually, auto encoder can’t help us .</a:t>
            </a:r>
            <a:b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61600" y="3848100"/>
            <a:ext cx="6223000" cy="2476500"/>
          </a:xfrm>
          <a:prstGeom prst="rect">
            <a:avLst/>
          </a:prstGeom>
          <a:noFill/>
          <a:ln>
            <a:noFill/>
          </a:ln>
          <a:effectLst>
            <a:outerShdw blurRad="334492" dist="494230" dir="2700000">
              <a:srgbClr val="141414">
                <a:alpha val="12941"/>
              </a:srgbClr>
            </a:outerShdw>
          </a:effectLst>
        </p:spPr>
      </p:pic>
      <p:pic>
        <p:nvPicPr>
          <p:cNvPr id="251" name="Google Shape;251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261600" y="3848100"/>
            <a:ext cx="6223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/>
        </p:nvSpPr>
        <p:spPr>
          <a:xfrm>
            <a:off x="10998200" y="4279900"/>
            <a:ext cx="52070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Workout recommend</a:t>
            </a:r>
            <a:endParaRPr/>
          </a:p>
        </p:txBody>
      </p:sp>
      <p:pic>
        <p:nvPicPr>
          <p:cNvPr id="253" name="Google Shape;253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991600" y="4140200"/>
            <a:ext cx="1905000" cy="1905000"/>
          </a:xfrm>
          <a:prstGeom prst="rect">
            <a:avLst/>
          </a:prstGeom>
          <a:noFill/>
          <a:ln>
            <a:noFill/>
          </a:ln>
          <a:effectLst>
            <a:outerShdw blurRad="224665" dist="336124" dir="2700000">
              <a:srgbClr val="141414">
                <a:alpha val="21960"/>
              </a:srgbClr>
            </a:outerShdw>
          </a:effectLst>
        </p:spPr>
      </p:pic>
      <p:pic>
        <p:nvPicPr>
          <p:cNvPr id="254" name="Google Shape;254;p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378200" y="6769100"/>
            <a:ext cx="13093700" cy="1689100"/>
          </a:xfrm>
          <a:prstGeom prst="rect">
            <a:avLst/>
          </a:prstGeom>
          <a:noFill/>
          <a:ln>
            <a:noFill/>
          </a:ln>
          <a:effectLst>
            <a:outerShdw blurRad="235173" dist="598644" dir="2700000">
              <a:srgbClr val="141414">
                <a:alpha val="6666"/>
              </a:srgbClr>
            </a:outerShdw>
          </a:effectLst>
        </p:spPr>
      </p:pic>
      <p:sp>
        <p:nvSpPr>
          <p:cNvPr id="255" name="Google Shape;255;p5"/>
          <p:cNvSpPr txBox="1"/>
          <p:nvPr/>
        </p:nvSpPr>
        <p:spPr>
          <a:xfrm>
            <a:off x="9207500" y="4800600"/>
            <a:ext cx="1447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troubles</a:t>
            </a:r>
            <a:endParaRPr sz="18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5"/>
          <p:cNvPicPr preferRelativeResize="0"/>
          <p:nvPr/>
        </p:nvPicPr>
        <p:blipFill rotWithShape="1">
          <a:blip r:embed="rId19">
            <a:alphaModFix amt="50000"/>
          </a:blip>
          <a:srcRect/>
          <a:stretch/>
        </p:blipFill>
        <p:spPr>
          <a:xfrm rot="5400000">
            <a:off x="6464300" y="7607300"/>
            <a:ext cx="787400" cy="25400"/>
          </a:xfrm>
          <a:prstGeom prst="rect">
            <a:avLst/>
          </a:prstGeom>
          <a:noFill/>
          <a:ln>
            <a:noFill/>
          </a:ln>
          <a:effectLst>
            <a:outerShdw dist="10386" dir="6660000">
              <a:srgbClr val="141414">
                <a:alpha val="53725"/>
              </a:srgbClr>
            </a:outerShdw>
          </a:effectLst>
        </p:spPr>
      </p:pic>
      <p:sp>
        <p:nvSpPr>
          <p:cNvPr id="257" name="Google Shape;257;p5"/>
          <p:cNvSpPr txBox="1"/>
          <p:nvPr/>
        </p:nvSpPr>
        <p:spPr>
          <a:xfrm>
            <a:off x="4864100" y="7429500"/>
            <a:ext cx="1676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So..,,</a:t>
            </a:r>
            <a:endParaRPr sz="20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5"/>
          <p:cNvSpPr txBox="1"/>
          <p:nvPr/>
        </p:nvSpPr>
        <p:spPr>
          <a:xfrm>
            <a:off x="7124700" y="7264400"/>
            <a:ext cx="8077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recommend food with only for input text for each day.</a:t>
            </a:r>
            <a:b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recommend Workout routine for our own algorithm. </a:t>
            </a:r>
            <a:endParaRPr/>
          </a:p>
        </p:txBody>
      </p:sp>
      <p:sp>
        <p:nvSpPr>
          <p:cNvPr id="259" name="Google Shape;259;p5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11303000" y="4813300"/>
            <a:ext cx="45974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We wanted to AI model for recommend Workout routine, but our data sets are not enough for getting meaningful result (for training model) </a:t>
            </a: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267" name="Google Shape;26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268" name="Google Shape;268;p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6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UI / UX Design</a:t>
            </a:r>
            <a:endParaRPr sz="64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773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278" name="Google Shape;278;p6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280" name="Google Shape;280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67200" y="2738042"/>
            <a:ext cx="10952480" cy="6400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287" name="Google Shape;28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288" name="Google Shape;288;p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7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7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UI / UX Design</a:t>
            </a:r>
            <a:endParaRPr sz="64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7" name="Google Shape;297;p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773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298" name="Google Shape;298;p7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300" name="Google Shape;300;p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60040" y="2634964"/>
            <a:ext cx="6261100" cy="67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774479" y="2671056"/>
            <a:ext cx="6194501" cy="671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08" name="Google Shape;30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09" name="Google Shape;309;p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18" name="Google Shape;318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19" name="Google Shape;319;p8"/>
          <p:cNvSpPr txBox="1"/>
          <p:nvPr/>
        </p:nvSpPr>
        <p:spPr>
          <a:xfrm>
            <a:off x="3378200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Frontend &amp; Backend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With Django &amp; React Native 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321" name="Google Shape;321;p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70400" y="5336969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323" name="Google Shape;323;p8"/>
          <p:cNvSpPr txBox="1"/>
          <p:nvPr/>
        </p:nvSpPr>
        <p:spPr>
          <a:xfrm>
            <a:off x="4610100" y="6086269"/>
            <a:ext cx="3746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Signup/Login process</a:t>
            </a:r>
            <a:endParaRPr/>
          </a:p>
        </p:txBody>
      </p:sp>
      <p:sp>
        <p:nvSpPr>
          <p:cNvPr id="324" name="Google Shape;324;p8"/>
          <p:cNvSpPr txBox="1"/>
          <p:nvPr/>
        </p:nvSpPr>
        <p:spPr>
          <a:xfrm>
            <a:off x="4826000" y="5743369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pic>
        <p:nvPicPr>
          <p:cNvPr id="325" name="Google Shape;325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28300" y="530225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pic>
        <p:nvPicPr>
          <p:cNvPr id="326" name="Google Shape;326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70400" y="5336969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528300" y="5302250"/>
            <a:ext cx="4064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8"/>
          <p:cNvSpPr txBox="1"/>
          <p:nvPr/>
        </p:nvSpPr>
        <p:spPr>
          <a:xfrm>
            <a:off x="10871200" y="6051550"/>
            <a:ext cx="3340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Make server API endpoint for food recommend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10883900" y="570865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pic>
        <p:nvPicPr>
          <p:cNvPr id="330" name="Google Shape;330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17653" y="3230302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331" name="Google Shape;331;p8"/>
          <p:cNvSpPr txBox="1"/>
          <p:nvPr/>
        </p:nvSpPr>
        <p:spPr>
          <a:xfrm>
            <a:off x="7657353" y="3979602"/>
            <a:ext cx="3746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DB design</a:t>
            </a:r>
            <a:endParaRPr/>
          </a:p>
        </p:txBody>
      </p:sp>
      <p:sp>
        <p:nvSpPr>
          <p:cNvPr id="332" name="Google Shape;332;p8"/>
          <p:cNvSpPr txBox="1"/>
          <p:nvPr/>
        </p:nvSpPr>
        <p:spPr>
          <a:xfrm>
            <a:off x="7873253" y="3636702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/>
          </a:p>
        </p:txBody>
      </p:sp>
      <p:pic>
        <p:nvPicPr>
          <p:cNvPr id="333" name="Google Shape;333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17653" y="3230302"/>
            <a:ext cx="4064000" cy="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40" name="Google Shape;34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9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9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50" name="Google Shape;350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51" name="Google Shape;351;p9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DB design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353" name="Google Shape;353;p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71800" y="3155950"/>
            <a:ext cx="5104248" cy="5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717398" y="3143250"/>
            <a:ext cx="3112961" cy="2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41455" y="2001744"/>
            <a:ext cx="3531084" cy="378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144000" y="6115050"/>
            <a:ext cx="4471914" cy="3017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1293</Words>
  <Application>Microsoft Office PowerPoint</Application>
  <PresentationFormat>사용자 지정</PresentationFormat>
  <Paragraphs>386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Avenir</vt:lpstr>
      <vt:lpstr>Poppins Light</vt:lpstr>
      <vt:lpstr>Albert Sans</vt:lpstr>
      <vt:lpstr>Arial</vt:lpstr>
      <vt:lpstr>Inter Tight</vt:lpstr>
      <vt:lpstr>Play</vt:lpstr>
      <vt:lpstr>Poppins SemiBold</vt:lpstr>
      <vt:lpstr>Poppins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신재욱</cp:lastModifiedBy>
  <cp:revision>5</cp:revision>
  <dcterms:created xsi:type="dcterms:W3CDTF">2006-08-16T00:00:00Z</dcterms:created>
  <dcterms:modified xsi:type="dcterms:W3CDTF">2024-11-01T04:34:33Z</dcterms:modified>
</cp:coreProperties>
</file>